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75" r:id="rId3"/>
    <p:sldId id="257" r:id="rId4"/>
    <p:sldId id="258" r:id="rId5"/>
    <p:sldId id="276" r:id="rId6"/>
    <p:sldId id="259" r:id="rId7"/>
    <p:sldId id="260" r:id="rId8"/>
    <p:sldId id="261" r:id="rId9"/>
    <p:sldId id="262" r:id="rId10"/>
    <p:sldId id="266" r:id="rId11"/>
    <p:sldId id="263" r:id="rId12"/>
    <p:sldId id="277" r:id="rId13"/>
    <p:sldId id="264" r:id="rId14"/>
    <p:sldId id="265" r:id="rId15"/>
    <p:sldId id="278" r:id="rId16"/>
    <p:sldId id="279" r:id="rId17"/>
    <p:sldId id="274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 Bold" panose="020B0802040504020204" pitchFamily="34" charset="0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Extra Bold" panose="020B0604020202020204" charset="0"/>
      <p:regular r:id="rId29"/>
    </p:embeddedFont>
    <p:embeddedFont>
      <p:font typeface="Raleway" pitchFamily="2" charset="-52"/>
      <p:regular r:id="rId30"/>
      <p:bold r:id="rId31"/>
      <p:italic r:id="rId32"/>
      <p:boldItalic r:id="rId33"/>
    </p:embeddedFont>
    <p:embeddedFont>
      <p:font typeface="Raleway Bold" pitchFamily="2" charset="-52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CBB2C-ACAA-4214-8FDB-4E6293D63B5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8C9A-A543-49E8-A451-97EF59298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1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96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122E1-2CF8-4BF0-8908-356C1C34E4E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2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1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7.png"/><Relationship Id="rId5" Type="http://schemas.openxmlformats.org/officeDocument/2006/relationships/image" Target="../media/image17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06684" y="-216453"/>
            <a:ext cx="10588697" cy="1113534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9227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955782"/>
            <a:ext cx="8577984" cy="35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1"/>
              </a:lnSpc>
            </a:pP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Развитие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системы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«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Рейтинг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студентов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»</a:t>
            </a: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62000" y="7886700"/>
            <a:ext cx="6688150" cy="1122058"/>
            <a:chOff x="0" y="0"/>
            <a:chExt cx="5357164" cy="2335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7164" cy="2335009"/>
            </a:xfrm>
            <a:custGeom>
              <a:avLst/>
              <a:gdLst/>
              <a:ahLst/>
              <a:cxnLst/>
              <a:rect l="l" t="t" r="r" b="b"/>
              <a:pathLst>
                <a:path w="5357164" h="2335009">
                  <a:moveTo>
                    <a:pt x="5232704" y="2335009"/>
                  </a:moveTo>
                  <a:lnTo>
                    <a:pt x="124460" y="2335009"/>
                  </a:lnTo>
                  <a:cubicBezTo>
                    <a:pt x="55880" y="2335009"/>
                    <a:pt x="0" y="2279129"/>
                    <a:pt x="0" y="2210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32704" y="0"/>
                  </a:lnTo>
                  <a:cubicBezTo>
                    <a:pt x="5301285" y="0"/>
                    <a:pt x="5357164" y="55880"/>
                    <a:pt x="5357164" y="124460"/>
                  </a:cubicBezTo>
                  <a:lnTo>
                    <a:pt x="5357164" y="2210549"/>
                  </a:lnTo>
                  <a:cubicBezTo>
                    <a:pt x="5357164" y="2279129"/>
                    <a:pt x="5301285" y="2335009"/>
                    <a:pt x="5232704" y="2335009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21812" y="7956342"/>
            <a:ext cx="6528337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Руководитель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Бахвалова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З.А ,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доцент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ЦПИ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1" y="258028"/>
            <a:ext cx="115983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Raleway"/>
              </a:rPr>
              <a:t>Функции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по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ролям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532624">
            <a:off x="-1561223" y="6303558"/>
            <a:ext cx="8735161" cy="74487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6" name="Group 6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Open Sans Extra Bold"/>
                </a:rPr>
                <a:t>Гость</a:t>
              </a:r>
              <a:endParaRPr lang="en-US" sz="3000" dirty="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новостей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коллективов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Авторизация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через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кампус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11" name="Group 11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6" name="Group 16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21" name="Group 21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6" name="Group 26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68344"/>
              <a:ext cx="10820400" cy="1704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Назначение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ответственных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направлениям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статистики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отчетности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коллективам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31" name="Group 31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медиа-контента</a:t>
              </a: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42967D-E6E6-4697-A3A1-E03935134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4" y="5298590"/>
            <a:ext cx="1598467" cy="159846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1922E6-237A-4711-BFBE-495C6B2DB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2235345"/>
            <a:ext cx="1537360" cy="153736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FD46A35-0829-451D-B6DD-F9DDAFE8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2235345"/>
            <a:ext cx="1598467" cy="159846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E5F444E-9182-466A-9FBD-9E04246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8066820"/>
            <a:ext cx="1598467" cy="159846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FFD1614-C225-4DBD-87C7-E9B7375EF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8666885"/>
            <a:ext cx="1537360" cy="15373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7258A42-2C25-40C9-8F22-941BE8ABF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127" y="5445435"/>
            <a:ext cx="1373614" cy="13736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2641" y="2872796"/>
            <a:ext cx="2140255" cy="21402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99488" y="2873941"/>
            <a:ext cx="2159323" cy="1873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5670" y="6232735"/>
            <a:ext cx="2368061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221980" y="6015662"/>
            <a:ext cx="2739987" cy="26495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34863" y="4705757"/>
            <a:ext cx="3912482" cy="16943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280678" y="6958405"/>
            <a:ext cx="1423787" cy="24491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Raleway"/>
              </a:rPr>
              <a:t>Стек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технологий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64D9BE9C-5906-405F-B71A-93B6FEB0D606}"/>
              </a:ext>
            </a:extLst>
          </p:cNvPr>
          <p:cNvSpPr txBox="1"/>
          <p:nvPr/>
        </p:nvSpPr>
        <p:spPr>
          <a:xfrm>
            <a:off x="3684705" y="1656614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Frontend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9A59136-FAB4-4C11-900F-30448358AF04}"/>
              </a:ext>
            </a:extLst>
          </p:cNvPr>
          <p:cNvSpPr txBox="1"/>
          <p:nvPr/>
        </p:nvSpPr>
        <p:spPr>
          <a:xfrm>
            <a:off x="12725400" y="1656613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Backend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8ABA11B-FCBA-4399-BFEC-28701A4A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06" y="4636797"/>
            <a:ext cx="1909364" cy="21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F0534C8-83AF-4CDD-BAD1-29471738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137" y="455300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E89D012-07F6-43AA-9C36-A5D718BD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19" y="7951842"/>
            <a:ext cx="3103653" cy="18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4156382-AF00-473C-BA35-A788DBD5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887" y="2417576"/>
            <a:ext cx="3402410" cy="20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5789A6-75A8-486F-9103-D451B9CB0C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13" y="5032037"/>
            <a:ext cx="3146615" cy="30444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0608AB1A-E117-45F7-9D0A-50F1BF46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532624">
            <a:off x="-2051994" y="8788666"/>
            <a:ext cx="8735161" cy="744871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B5884BC-5574-4C20-B81B-1E7B315B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609010" y="-2387190"/>
            <a:ext cx="5844215" cy="4983521"/>
          </a:xfrm>
          <a:prstGeom prst="rect">
            <a:avLst/>
          </a:prstGeom>
        </p:spPr>
      </p:pic>
      <p:graphicFrame>
        <p:nvGraphicFramePr>
          <p:cNvPr id="37" name="Table 11">
            <a:extLst>
              <a:ext uri="{FF2B5EF4-FFF2-40B4-BE49-F238E27FC236}">
                <a16:creationId xmlns:a16="http://schemas.microsoft.com/office/drawing/2014/main" id="{15FC7DC1-0A31-428B-828A-AC183833B7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181385"/>
              </p:ext>
            </p:extLst>
          </p:nvPr>
        </p:nvGraphicFramePr>
        <p:xfrm>
          <a:off x="4597790" y="1600806"/>
          <a:ext cx="13392306" cy="8343294"/>
        </p:xfrm>
        <a:graphic>
          <a:graphicData uri="http://schemas.openxmlformats.org/drawingml/2006/table">
            <a:tbl>
              <a:tblPr/>
              <a:tblGrid>
                <a:gridCol w="1339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93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800" dirty="0" err="1">
                          <a:solidFill>
                            <a:srgbClr val="FFFFFF"/>
                          </a:solidFill>
                          <a:latin typeface="Noto Sans Bold"/>
                        </a:rPr>
                        <a:t>Сервер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91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12">
            <a:extLst>
              <a:ext uri="{FF2B5EF4-FFF2-40B4-BE49-F238E27FC236}">
                <a16:creationId xmlns:a16="http://schemas.microsoft.com/office/drawing/2014/main" id="{0E0BDF4A-6361-41B7-84A8-171A26CA4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87542"/>
              </p:ext>
            </p:extLst>
          </p:nvPr>
        </p:nvGraphicFramePr>
        <p:xfrm>
          <a:off x="5565776" y="3747888"/>
          <a:ext cx="3710570" cy="5759789"/>
        </p:xfrm>
        <a:graphic>
          <a:graphicData uri="http://schemas.openxmlformats.org/drawingml/2006/table">
            <a:tbl>
              <a:tblPr/>
              <a:tblGrid>
                <a:gridCol w="371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17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0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AD94C91C-CC85-4059-875A-5DE2F92B3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735816"/>
              </p:ext>
            </p:extLst>
          </p:nvPr>
        </p:nvGraphicFramePr>
        <p:xfrm>
          <a:off x="10577197" y="4418612"/>
          <a:ext cx="4415669" cy="5094620"/>
        </p:xfrm>
        <a:graphic>
          <a:graphicData uri="http://schemas.openxmlformats.org/drawingml/2006/table">
            <a:tbl>
              <a:tblPr/>
              <a:tblGrid>
                <a:gridCol w="441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25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AutoShape 26">
            <a:extLst>
              <a:ext uri="{FF2B5EF4-FFF2-40B4-BE49-F238E27FC236}">
                <a16:creationId xmlns:a16="http://schemas.microsoft.com/office/drawing/2014/main" id="{E43A3BAA-7E22-43BC-8ABE-9C8A939C190F}"/>
              </a:ext>
            </a:extLst>
          </p:cNvPr>
          <p:cNvSpPr/>
          <p:nvPr/>
        </p:nvSpPr>
        <p:spPr>
          <a:xfrm>
            <a:off x="3640891" y="5950611"/>
            <a:ext cx="956900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27">
            <a:extLst>
              <a:ext uri="{FF2B5EF4-FFF2-40B4-BE49-F238E27FC236}">
                <a16:creationId xmlns:a16="http://schemas.microsoft.com/office/drawing/2014/main" id="{4A420EDC-2143-435C-9276-A980B7136BDC}"/>
              </a:ext>
            </a:extLst>
          </p:cNvPr>
          <p:cNvSpPr/>
          <p:nvPr/>
        </p:nvSpPr>
        <p:spPr>
          <a:xfrm rot="-10800000">
            <a:off x="3640890" y="6979504"/>
            <a:ext cx="956898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ru-RU" sz="2700" dirty="0"/>
          </a:p>
        </p:txBody>
      </p:sp>
      <p:sp>
        <p:nvSpPr>
          <p:cNvPr id="46" name="AutoShape 30">
            <a:extLst>
              <a:ext uri="{FF2B5EF4-FFF2-40B4-BE49-F238E27FC236}">
                <a16:creationId xmlns:a16="http://schemas.microsoft.com/office/drawing/2014/main" id="{81F22C4A-DE04-4602-A5D1-B7811813641C}"/>
              </a:ext>
            </a:extLst>
          </p:cNvPr>
          <p:cNvSpPr/>
          <p:nvPr/>
        </p:nvSpPr>
        <p:spPr>
          <a:xfrm>
            <a:off x="14992880" y="6523824"/>
            <a:ext cx="9568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31">
            <a:extLst>
              <a:ext uri="{FF2B5EF4-FFF2-40B4-BE49-F238E27FC236}">
                <a16:creationId xmlns:a16="http://schemas.microsoft.com/office/drawing/2014/main" id="{751F70B7-F558-47A1-913E-84644985FF9D}"/>
              </a:ext>
            </a:extLst>
          </p:cNvPr>
          <p:cNvSpPr/>
          <p:nvPr/>
        </p:nvSpPr>
        <p:spPr>
          <a:xfrm rot="-10800000">
            <a:off x="14992872" y="7382997"/>
            <a:ext cx="956901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C46EA6B5-8A72-4CDD-8145-32FEA13DA624}"/>
              </a:ext>
            </a:extLst>
          </p:cNvPr>
          <p:cNvGrpSpPr/>
          <p:nvPr/>
        </p:nvGrpSpPr>
        <p:grpSpPr>
          <a:xfrm>
            <a:off x="15917082" y="5950612"/>
            <a:ext cx="1886055" cy="1857054"/>
            <a:chOff x="-238443" y="-3373146"/>
            <a:chExt cx="2088484" cy="2353855"/>
          </a:xfrm>
        </p:grpSpPr>
        <p:sp>
          <p:nvSpPr>
            <p:cNvPr id="48" name="Блок-схема: магнитный диск 47">
              <a:extLst>
                <a:ext uri="{FF2B5EF4-FFF2-40B4-BE49-F238E27FC236}">
                  <a16:creationId xmlns:a16="http://schemas.microsoft.com/office/drawing/2014/main" id="{379EB11B-B339-4361-8A82-AA607B8D32BE}"/>
                </a:ext>
              </a:extLst>
            </p:cNvPr>
            <p:cNvSpPr/>
            <p:nvPr/>
          </p:nvSpPr>
          <p:spPr>
            <a:xfrm>
              <a:off x="-238442" y="-3373146"/>
              <a:ext cx="2088483" cy="2353855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700"/>
            </a:p>
          </p:txBody>
        </p: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7603E830-B75A-45A3-B5F7-D279F5898515}"/>
                </a:ext>
              </a:extLst>
            </p:cNvPr>
            <p:cNvSpPr txBox="1"/>
            <p:nvPr/>
          </p:nvSpPr>
          <p:spPr>
            <a:xfrm>
              <a:off x="-238443" y="-2592123"/>
              <a:ext cx="2088484" cy="1170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ru-RU" sz="3000" dirty="0">
                  <a:solidFill>
                    <a:srgbClr val="0D39D6"/>
                  </a:solidFill>
                  <a:latin typeface="Noto Sans Bold"/>
                </a:rPr>
                <a:t>База данных</a:t>
              </a:r>
              <a:endParaRPr lang="en-US" sz="3000" dirty="0">
                <a:solidFill>
                  <a:srgbClr val="0D39D6"/>
                </a:solidFill>
                <a:latin typeface="Noto Sans Bold"/>
              </a:endParaRPr>
            </a:p>
          </p:txBody>
        </p:sp>
      </p:grp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32E07889-0706-4B60-BB9D-A9B69558C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91764"/>
              </p:ext>
            </p:extLst>
          </p:nvPr>
        </p:nvGraphicFramePr>
        <p:xfrm>
          <a:off x="5861535" y="5772453"/>
          <a:ext cx="3119049" cy="3568317"/>
        </p:xfrm>
        <a:graphic>
          <a:graphicData uri="http://schemas.openxmlformats.org/drawingml/2006/table">
            <a:tbl>
              <a:tblPr/>
              <a:tblGrid>
                <a:gridCol w="311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Vue</a:t>
                      </a:r>
                      <a:r>
                        <a:rPr lang="ru-RU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133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Table 11">
            <a:extLst>
              <a:ext uri="{FF2B5EF4-FFF2-40B4-BE49-F238E27FC236}">
                <a16:creationId xmlns:a16="http://schemas.microsoft.com/office/drawing/2014/main" id="{96E47D60-09B2-4D29-A383-2FDEB38E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69145"/>
              </p:ext>
            </p:extLst>
          </p:nvPr>
        </p:nvGraphicFramePr>
        <p:xfrm>
          <a:off x="183128" y="4914822"/>
          <a:ext cx="3457763" cy="3030758"/>
        </p:xfrm>
        <a:graphic>
          <a:graphicData uri="http://schemas.openxmlformats.org/drawingml/2006/table">
            <a:tbl>
              <a:tblPr/>
              <a:tblGrid>
                <a:gridCol w="345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4800" dirty="0">
                          <a:solidFill>
                            <a:srgbClr val="FFFFFF"/>
                          </a:solidFill>
                          <a:latin typeface="Noto Sans Bold"/>
                        </a:rPr>
                        <a:t>Клиент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64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Table 12">
            <a:extLst>
              <a:ext uri="{FF2B5EF4-FFF2-40B4-BE49-F238E27FC236}">
                <a16:creationId xmlns:a16="http://schemas.microsoft.com/office/drawing/2014/main" id="{6FEC2912-9D63-43B5-A5DE-DFF7BC9B5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28054"/>
              </p:ext>
            </p:extLst>
          </p:nvPr>
        </p:nvGraphicFramePr>
        <p:xfrm>
          <a:off x="484864" y="5950611"/>
          <a:ext cx="2986664" cy="1857054"/>
        </p:xfrm>
        <a:graphic>
          <a:graphicData uri="http://schemas.openxmlformats.org/drawingml/2006/table">
            <a:tbl>
              <a:tblPr/>
              <a:tblGrid>
                <a:gridCol w="298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Web-</a:t>
                      </a:r>
                      <a:r>
                        <a:rPr lang="ru-RU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браузер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AutoShape 26">
            <a:extLst>
              <a:ext uri="{FF2B5EF4-FFF2-40B4-BE49-F238E27FC236}">
                <a16:creationId xmlns:a16="http://schemas.microsoft.com/office/drawing/2014/main" id="{1FE70DE3-BA95-4C81-9AAD-B0DA6FFC441D}"/>
              </a:ext>
            </a:extLst>
          </p:cNvPr>
          <p:cNvSpPr/>
          <p:nvPr/>
        </p:nvSpPr>
        <p:spPr>
          <a:xfrm>
            <a:off x="9276345" y="6606531"/>
            <a:ext cx="13471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7557A82A-F5E3-4D48-92CD-8C5F51D1C2F7}"/>
              </a:ext>
            </a:extLst>
          </p:cNvPr>
          <p:cNvSpPr/>
          <p:nvPr/>
        </p:nvSpPr>
        <p:spPr>
          <a:xfrm rot="-10800000">
            <a:off x="9276344" y="7863831"/>
            <a:ext cx="1300853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63" name="Table 7">
            <a:extLst>
              <a:ext uri="{FF2B5EF4-FFF2-40B4-BE49-F238E27FC236}">
                <a16:creationId xmlns:a16="http://schemas.microsoft.com/office/drawing/2014/main" id="{2D1D425F-3507-49A0-97E5-D8D3C2765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02961"/>
              </p:ext>
            </p:extLst>
          </p:nvPr>
        </p:nvGraphicFramePr>
        <p:xfrm>
          <a:off x="11181021" y="6414393"/>
          <a:ext cx="3466089" cy="2898881"/>
        </p:xfrm>
        <a:graphic>
          <a:graphicData uri="http://schemas.openxmlformats.org/drawingml/2006/table">
            <a:tbl>
              <a:tblPr/>
              <a:tblGrid>
                <a:gridCol w="346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Nest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6697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AC27464-CBDE-41E8-BC66-0A69FBA577D9}"/>
              </a:ext>
            </a:extLst>
          </p:cNvPr>
          <p:cNvSpPr/>
          <p:nvPr/>
        </p:nvSpPr>
        <p:spPr>
          <a:xfrm>
            <a:off x="11360954" y="7793180"/>
            <a:ext cx="3106194" cy="1096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EDCC5313-5004-4718-8F1B-425D960CD85F}"/>
              </a:ext>
            </a:extLst>
          </p:cNvPr>
          <p:cNvSpPr txBox="1"/>
          <p:nvPr/>
        </p:nvSpPr>
        <p:spPr>
          <a:xfrm>
            <a:off x="11561443" y="8005046"/>
            <a:ext cx="2905706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4800" dirty="0" err="1">
                <a:solidFill>
                  <a:srgbClr val="000000"/>
                </a:solidFill>
              </a:rPr>
              <a:t>TypeORM</a:t>
            </a: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D76152-88D8-4624-9F29-EB06CA5AD83E}"/>
              </a:ext>
            </a:extLst>
          </p:cNvPr>
          <p:cNvSpPr txBox="1"/>
          <p:nvPr/>
        </p:nvSpPr>
        <p:spPr>
          <a:xfrm>
            <a:off x="5978022" y="7057802"/>
            <a:ext cx="288607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</a:rPr>
              <a:t>HTML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PINIA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TYPESCRIPT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SASS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AXIOS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8CD93F8-FB55-44AD-B5A5-76036A6C6287}"/>
              </a:ext>
            </a:extLst>
          </p:cNvPr>
          <p:cNvSpPr txBox="1"/>
          <p:nvPr/>
        </p:nvSpPr>
        <p:spPr>
          <a:xfrm>
            <a:off x="897231" y="258028"/>
            <a:ext cx="131997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Архитектура приложения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8606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5450" dirty="0" err="1">
                <a:solidFill>
                  <a:srgbClr val="FFFFFF"/>
                </a:solidFill>
                <a:latin typeface="Raleway"/>
              </a:rPr>
              <a:t>Макеты</a:t>
            </a:r>
            <a:r>
              <a:rPr lang="en-US" sz="545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5450" dirty="0" err="1">
                <a:solidFill>
                  <a:srgbClr val="FFFFFF"/>
                </a:solidFill>
                <a:latin typeface="Raleway"/>
              </a:rPr>
              <a:t>интерфейса</a:t>
            </a:r>
            <a:endParaRPr lang="en-US" sz="545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004" y="1361214"/>
            <a:ext cx="11668053" cy="849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222" y="2479157"/>
            <a:ext cx="5518204" cy="6257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92" y="135255"/>
            <a:ext cx="13667179" cy="11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 err="1">
                <a:solidFill>
                  <a:srgbClr val="FFFFFF"/>
                </a:solidFill>
                <a:latin typeface="Raleway"/>
              </a:rPr>
              <a:t>Физическая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модель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данных</a:t>
            </a:r>
            <a:endParaRPr lang="en-US" sz="720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270891" y="5368406"/>
            <a:ext cx="6107412" cy="684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94687" y="-830698"/>
            <a:ext cx="6107412" cy="6841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5194" y="1273838"/>
            <a:ext cx="15557613" cy="89230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Реализация (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backend</a:t>
            </a:r>
            <a:r>
              <a:rPr lang="ru-RU" sz="8000" dirty="0">
                <a:solidFill>
                  <a:srgbClr val="000000"/>
                </a:solidFill>
                <a:latin typeface="Raleway"/>
              </a:rPr>
              <a:t>)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AA5338-975B-4DDA-A2FA-09BA85179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743" y="1555212"/>
            <a:ext cx="13698513" cy="816456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7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110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6000" dirty="0">
                <a:solidFill>
                  <a:schemeClr val="bg1"/>
                </a:solidFill>
                <a:latin typeface="Raleway"/>
              </a:rPr>
              <a:t>Реализация (</a:t>
            </a:r>
            <a:r>
              <a:rPr lang="en-US" sz="6000" dirty="0">
                <a:solidFill>
                  <a:schemeClr val="bg1"/>
                </a:solidFill>
                <a:latin typeface="Raleway"/>
              </a:rPr>
              <a:t>frontend</a:t>
            </a:r>
            <a:r>
              <a:rPr lang="ru-RU" sz="6000" dirty="0">
                <a:solidFill>
                  <a:schemeClr val="bg1"/>
                </a:solidFill>
                <a:latin typeface="Raleway"/>
              </a:rPr>
              <a:t>)</a:t>
            </a:r>
            <a:endParaRPr lang="en-US" sz="60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087036">
            <a:off x="16454446" y="-4787462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049441">
            <a:off x="-4923553" y="8471520"/>
            <a:ext cx="7401930" cy="7294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462F7D-B1E4-47B4-A129-251E9EEE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927" y="1294167"/>
            <a:ext cx="14810144" cy="87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9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90495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525">
                <a:solidFill>
                  <a:srgbClr val="000000"/>
                </a:solidFill>
                <a:latin typeface="Raleway"/>
              </a:rPr>
              <a:t>Планы на будущее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02656" y="1409700"/>
            <a:ext cx="8756644" cy="1510244"/>
            <a:chOff x="0" y="0"/>
            <a:chExt cx="5919918" cy="10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85604" y="5406672"/>
            <a:ext cx="7154870" cy="5307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499027" y="4163300"/>
            <a:ext cx="8756644" cy="2157772"/>
            <a:chOff x="0" y="0"/>
            <a:chExt cx="5919918" cy="1020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99027" y="7564428"/>
            <a:ext cx="8756644" cy="1510244"/>
            <a:chOff x="0" y="0"/>
            <a:chExt cx="5919918" cy="1020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02656" y="1523472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Реализовать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Р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егистрация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коллективов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9027" y="4277072"/>
            <a:ext cx="8756644" cy="18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Запустить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в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полноценную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эксплуатацию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"Начисление рейтинговой стипендии"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9027" y="7678200"/>
            <a:ext cx="8756644" cy="121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ru-RU" sz="3500" dirty="0">
                <a:solidFill>
                  <a:srgbClr val="000000"/>
                </a:solidFill>
                <a:latin typeface="Open Sans"/>
              </a:rPr>
              <a:t>Закончить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анализ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модуля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Проведение мероприятий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9FC67566-ED52-4811-A656-EF104F36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1942542"/>
            <a:ext cx="444559" cy="44455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C99AC2C-4777-47DE-9316-B12828C0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5019906"/>
            <a:ext cx="444559" cy="44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FF3FA8-F0D4-452B-B880-38EB1B8A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799" y="8097270"/>
            <a:ext cx="444559" cy="444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1963B5-9327-4E87-9EB4-D073FCC882C4}"/>
              </a:ext>
            </a:extLst>
          </p:cNvPr>
          <p:cNvSpPr/>
          <p:nvPr/>
        </p:nvSpPr>
        <p:spPr>
          <a:xfrm>
            <a:off x="0" y="16328"/>
            <a:ext cx="18288000" cy="1027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841EA637-9CC3-45BB-8AE7-980B22B1323B}"/>
              </a:ext>
            </a:extLst>
          </p:cNvPr>
          <p:cNvGrpSpPr/>
          <p:nvPr/>
        </p:nvGrpSpPr>
        <p:grpSpPr>
          <a:xfrm>
            <a:off x="1028700" y="5771638"/>
            <a:ext cx="16230600" cy="381704"/>
            <a:chOff x="0" y="0"/>
            <a:chExt cx="21640800" cy="508939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EAAFA87-0454-437F-92C0-296BA6E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7374" cy="508939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94DA5656-19A9-4E55-93BE-4E38BB3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88949" y="0"/>
              <a:ext cx="5757374" cy="508939"/>
            </a:xfrm>
            <a:prstGeom prst="rect">
              <a:avLst/>
            </a:prstGeom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926ED568-254A-4CB5-8420-655C940FA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294477" y="0"/>
              <a:ext cx="5757374" cy="508939"/>
            </a:xfrm>
            <a:prstGeom prst="rect">
              <a:avLst/>
            </a:prstGeom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36F1CC09-E817-4571-89A5-1BE23EB8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5883426" y="0"/>
              <a:ext cx="5757374" cy="508939"/>
            </a:xfrm>
            <a:prstGeom prst="rect">
              <a:avLst/>
            </a:prstGeom>
          </p:spPr>
        </p:pic>
      </p:grpSp>
      <p:grpSp>
        <p:nvGrpSpPr>
          <p:cNvPr id="51" name="Group 7">
            <a:extLst>
              <a:ext uri="{FF2B5EF4-FFF2-40B4-BE49-F238E27FC236}">
                <a16:creationId xmlns:a16="http://schemas.microsoft.com/office/drawing/2014/main" id="{EA8C6572-BACD-40B9-9DA8-AD0254EF2823}"/>
              </a:ext>
            </a:extLst>
          </p:cNvPr>
          <p:cNvGrpSpPr/>
          <p:nvPr/>
        </p:nvGrpSpPr>
        <p:grpSpPr>
          <a:xfrm>
            <a:off x="1822112" y="5657246"/>
            <a:ext cx="609783" cy="1396556"/>
            <a:chOff x="0" y="0"/>
            <a:chExt cx="813044" cy="186207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2" name="Group 8">
              <a:extLst>
                <a:ext uri="{FF2B5EF4-FFF2-40B4-BE49-F238E27FC236}">
                  <a16:creationId xmlns:a16="http://schemas.microsoft.com/office/drawing/2014/main" id="{9A7C25FB-2DC3-40AD-BA92-608A22D9D6CF}"/>
                </a:ext>
              </a:extLst>
            </p:cNvPr>
            <p:cNvGrpSpPr/>
            <p:nvPr/>
          </p:nvGrpSpPr>
          <p:grpSpPr>
            <a:xfrm rot="5400000">
              <a:off x="-321254" y="1018574"/>
              <a:ext cx="1455552" cy="231448"/>
              <a:chOff x="0" y="0"/>
              <a:chExt cx="3594100" cy="571500"/>
            </a:xfrm>
            <a:grpFill/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BFF1DAE0-278C-47D9-82CF-A57A1F9C0FB8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3" name="Picture 10">
              <a:extLst>
                <a:ext uri="{FF2B5EF4-FFF2-40B4-BE49-F238E27FC236}">
                  <a16:creationId xmlns:a16="http://schemas.microsoft.com/office/drawing/2014/main" id="{14350F0B-D484-4CEA-AB9C-813A7BF2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55" name="Group 11">
            <a:extLst>
              <a:ext uri="{FF2B5EF4-FFF2-40B4-BE49-F238E27FC236}">
                <a16:creationId xmlns:a16="http://schemas.microsoft.com/office/drawing/2014/main" id="{FCE916F4-5D51-4014-AA6D-9C7C0B46CCA7}"/>
              </a:ext>
            </a:extLst>
          </p:cNvPr>
          <p:cNvGrpSpPr/>
          <p:nvPr/>
        </p:nvGrpSpPr>
        <p:grpSpPr>
          <a:xfrm>
            <a:off x="5573770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46C58B60-5373-455C-B3E3-3694643B16DE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524E7B26-F49F-4676-9558-CA9DA9783C6A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id="{9C92B25A-A610-4BD1-A21E-A8A86A93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733AF620-111F-4145-80CC-B3A0E411850E}"/>
              </a:ext>
            </a:extLst>
          </p:cNvPr>
          <p:cNvGrpSpPr/>
          <p:nvPr/>
        </p:nvGrpSpPr>
        <p:grpSpPr>
          <a:xfrm>
            <a:off x="8839109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04DD8A01-3CBD-4CAB-A2C4-419752CFE271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D324FB96-E93A-4E9A-BFE9-22F992730F0F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335E6D3F-7092-48FA-9A84-BAD2B3FE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63" name="Group 19">
            <a:extLst>
              <a:ext uri="{FF2B5EF4-FFF2-40B4-BE49-F238E27FC236}">
                <a16:creationId xmlns:a16="http://schemas.microsoft.com/office/drawing/2014/main" id="{DBF94CA7-1479-4AAA-8E2B-2A20AB7347C0}"/>
              </a:ext>
            </a:extLst>
          </p:cNvPr>
          <p:cNvGrpSpPr/>
          <p:nvPr/>
        </p:nvGrpSpPr>
        <p:grpSpPr>
          <a:xfrm>
            <a:off x="12074184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8209F444-5C78-4774-82E2-64266E01B832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AC957A7F-1AFC-48E1-B3CD-C191302DAFC9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5" name="Picture 22">
              <a:extLst>
                <a:ext uri="{FF2B5EF4-FFF2-40B4-BE49-F238E27FC236}">
                  <a16:creationId xmlns:a16="http://schemas.microsoft.com/office/drawing/2014/main" id="{3606456D-BAFC-4D8F-97C5-06A08189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67" name="Group 23">
            <a:extLst>
              <a:ext uri="{FF2B5EF4-FFF2-40B4-BE49-F238E27FC236}">
                <a16:creationId xmlns:a16="http://schemas.microsoft.com/office/drawing/2014/main" id="{DB4DD878-8F8E-4A70-B1C0-3635A65B1D23}"/>
              </a:ext>
            </a:extLst>
          </p:cNvPr>
          <p:cNvGrpSpPr/>
          <p:nvPr/>
        </p:nvGrpSpPr>
        <p:grpSpPr>
          <a:xfrm>
            <a:off x="15276770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8" name="Group 24">
              <a:extLst>
                <a:ext uri="{FF2B5EF4-FFF2-40B4-BE49-F238E27FC236}">
                  <a16:creationId xmlns:a16="http://schemas.microsoft.com/office/drawing/2014/main" id="{A743EADF-5204-4CCE-8C2E-540940A57D6C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7150A5FD-C596-45A8-98E4-D9CE9635D797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68BBC04C-D933-4405-AB45-11521F68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71" name="Group 27">
            <a:extLst>
              <a:ext uri="{FF2B5EF4-FFF2-40B4-BE49-F238E27FC236}">
                <a16:creationId xmlns:a16="http://schemas.microsoft.com/office/drawing/2014/main" id="{8D3DDE59-0FD7-4D4C-91E8-98476B898C79}"/>
              </a:ext>
            </a:extLst>
          </p:cNvPr>
          <p:cNvGrpSpPr/>
          <p:nvPr/>
        </p:nvGrpSpPr>
        <p:grpSpPr>
          <a:xfrm>
            <a:off x="6365303" y="6915869"/>
            <a:ext cx="4795830" cy="1588206"/>
            <a:chOff x="-1" y="-147537"/>
            <a:chExt cx="5318223" cy="2117607"/>
          </a:xfrm>
        </p:grpSpPr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EF478D41-BCCB-433F-8655-772DC5360037}"/>
                </a:ext>
              </a:extLst>
            </p:cNvPr>
            <p:cNvSpPr txBox="1"/>
            <p:nvPr/>
          </p:nvSpPr>
          <p:spPr>
            <a:xfrm>
              <a:off x="17527" y="684932"/>
              <a:ext cx="5300695" cy="1285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одач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E15DB72B-4CD7-46C5-BBBC-CEA94508E885}"/>
                </a:ext>
              </a:extLst>
            </p:cNvPr>
            <p:cNvSpPr txBox="1"/>
            <p:nvPr/>
          </p:nvSpPr>
          <p:spPr>
            <a:xfrm>
              <a:off x="-1" y="-147537"/>
              <a:ext cx="4898979" cy="1542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Формирование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4" name="Group 30">
            <a:extLst>
              <a:ext uri="{FF2B5EF4-FFF2-40B4-BE49-F238E27FC236}">
                <a16:creationId xmlns:a16="http://schemas.microsoft.com/office/drawing/2014/main" id="{E738C18F-D262-4566-8834-04ADF95E677D}"/>
              </a:ext>
            </a:extLst>
          </p:cNvPr>
          <p:cNvGrpSpPr/>
          <p:nvPr/>
        </p:nvGrpSpPr>
        <p:grpSpPr>
          <a:xfrm>
            <a:off x="10912800" y="2752102"/>
            <a:ext cx="4973753" cy="1988765"/>
            <a:chOff x="0" y="-52164"/>
            <a:chExt cx="6631670" cy="2651687"/>
          </a:xfrm>
        </p:grpSpPr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709E715B-B617-4A64-BAA5-4F1FD6A0E9D3}"/>
                </a:ext>
              </a:extLst>
            </p:cNvPr>
            <p:cNvSpPr txBox="1"/>
            <p:nvPr/>
          </p:nvSpPr>
          <p:spPr>
            <a:xfrm>
              <a:off x="0" y="630436"/>
              <a:ext cx="6631670" cy="196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проверки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поданных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ответственными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направления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85E00744-A15A-43D8-8223-51B6610DF0D7}"/>
                </a:ext>
              </a:extLst>
            </p:cNvPr>
            <p:cNvSpPr txBox="1"/>
            <p:nvPr/>
          </p:nvSpPr>
          <p:spPr>
            <a:xfrm>
              <a:off x="0" y="-52164"/>
              <a:ext cx="4648242" cy="71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Проверка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7" name="Group 33">
            <a:extLst>
              <a:ext uri="{FF2B5EF4-FFF2-40B4-BE49-F238E27FC236}">
                <a16:creationId xmlns:a16="http://schemas.microsoft.com/office/drawing/2014/main" id="{C8D50925-71EC-4C5B-93CD-C02224AB4A2C}"/>
              </a:ext>
            </a:extLst>
          </p:cNvPr>
          <p:cNvGrpSpPr/>
          <p:nvPr/>
        </p:nvGrpSpPr>
        <p:grpSpPr>
          <a:xfrm>
            <a:off x="430350" y="6833691"/>
            <a:ext cx="5482260" cy="1486501"/>
            <a:chOff x="-29789" y="-171449"/>
            <a:chExt cx="7309680" cy="1982002"/>
          </a:xfrm>
        </p:grpSpPr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DA90811B-9EA5-4685-B714-80EFD6380F7E}"/>
                </a:ext>
              </a:extLst>
            </p:cNvPr>
            <p:cNvSpPr txBox="1"/>
            <p:nvPr/>
          </p:nvSpPr>
          <p:spPr>
            <a:xfrm>
              <a:off x="-29789" y="525414"/>
              <a:ext cx="7309680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Создание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коллективов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регистрация участников,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отслеживание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активности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F551CC55-D2F9-47CB-860B-594E869AD0C4}"/>
                </a:ext>
              </a:extLst>
            </p:cNvPr>
            <p:cNvSpPr txBox="1"/>
            <p:nvPr/>
          </p:nvSpPr>
          <p:spPr>
            <a:xfrm>
              <a:off x="0" y="-171449"/>
              <a:ext cx="6062488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Регистрация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коллективов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0" name="Group 36">
            <a:extLst>
              <a:ext uri="{FF2B5EF4-FFF2-40B4-BE49-F238E27FC236}">
                <a16:creationId xmlns:a16="http://schemas.microsoft.com/office/drawing/2014/main" id="{A0B5EBA7-8820-497E-B24A-C0F55C987949}"/>
              </a:ext>
            </a:extLst>
          </p:cNvPr>
          <p:cNvGrpSpPr/>
          <p:nvPr/>
        </p:nvGrpSpPr>
        <p:grpSpPr>
          <a:xfrm>
            <a:off x="4267200" y="3251902"/>
            <a:ext cx="5410799" cy="1437749"/>
            <a:chOff x="-1" y="-171449"/>
            <a:chExt cx="7214398" cy="1916999"/>
          </a:xfrm>
        </p:grpSpPr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2116359C-D242-4561-819B-E89DA286EC79}"/>
                </a:ext>
              </a:extLst>
            </p:cNvPr>
            <p:cNvSpPr txBox="1"/>
            <p:nvPr/>
          </p:nvSpPr>
          <p:spPr>
            <a:xfrm>
              <a:off x="-1" y="460411"/>
              <a:ext cx="7214398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проведения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мероприятий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ИрНИТУ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01C423BD-05AA-4FB8-9AF3-85F732582B2A}"/>
                </a:ext>
              </a:extLst>
            </p:cNvPr>
            <p:cNvSpPr txBox="1"/>
            <p:nvPr/>
          </p:nvSpPr>
          <p:spPr>
            <a:xfrm>
              <a:off x="-1" y="-171449"/>
              <a:ext cx="6041999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Проведение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мероприятий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EF64422E-E4DB-416F-8876-9058F141CD0E}"/>
              </a:ext>
            </a:extLst>
          </p:cNvPr>
          <p:cNvGrpSpPr/>
          <p:nvPr/>
        </p:nvGrpSpPr>
        <p:grpSpPr>
          <a:xfrm>
            <a:off x="12074184" y="7161977"/>
            <a:ext cx="6213816" cy="2165343"/>
            <a:chOff x="0" y="-171449"/>
            <a:chExt cx="8285089" cy="2887124"/>
          </a:xfrm>
        </p:grpSpPr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6F048F9B-1F4D-40C2-806F-A5096EC71C9E}"/>
                </a:ext>
              </a:extLst>
            </p:cNvPr>
            <p:cNvSpPr txBox="1"/>
            <p:nvPr/>
          </p:nvSpPr>
          <p:spPr>
            <a:xfrm>
              <a:off x="0" y="1430536"/>
              <a:ext cx="8285089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бработк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полученных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TextBox 41">
              <a:extLst>
                <a:ext uri="{FF2B5EF4-FFF2-40B4-BE49-F238E27FC236}">
                  <a16:creationId xmlns:a16="http://schemas.microsoft.com/office/drawing/2014/main" id="{9BC3D0F3-290F-433C-9ED8-F7D68C3A8675}"/>
                </a:ext>
              </a:extLst>
            </p:cNvPr>
            <p:cNvSpPr txBox="1"/>
            <p:nvPr/>
          </p:nvSpPr>
          <p:spPr>
            <a:xfrm>
              <a:off x="0" y="-171449"/>
              <a:ext cx="6045975" cy="152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Начисление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рейтинговой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стипендии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sp>
        <p:nvSpPr>
          <p:cNvPr id="87" name="TextBox 42">
            <a:extLst>
              <a:ext uri="{FF2B5EF4-FFF2-40B4-BE49-F238E27FC236}">
                <a16:creationId xmlns:a16="http://schemas.microsoft.com/office/drawing/2014/main" id="{2AA62CBC-BCF2-4898-827C-178417C2479B}"/>
              </a:ext>
            </a:extLst>
          </p:cNvPr>
          <p:cNvSpPr txBox="1"/>
          <p:nvPr/>
        </p:nvSpPr>
        <p:spPr>
          <a:xfrm>
            <a:off x="1028700" y="952500"/>
            <a:ext cx="6827048" cy="75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latin typeface="Raleway Bold" pitchFamily="2" charset="-52"/>
              </a:rPr>
              <a:t>Модули</a:t>
            </a:r>
            <a:r>
              <a:rPr lang="en-US" sz="4500" dirty="0">
                <a:latin typeface="Raleway Bold" pitchFamily="2" charset="-52"/>
              </a:rPr>
              <a:t> </a:t>
            </a:r>
            <a:r>
              <a:rPr lang="en-US" sz="4500" dirty="0" err="1">
                <a:latin typeface="Raleway Bold" pitchFamily="2" charset="-52"/>
              </a:rPr>
              <a:t>системы</a:t>
            </a:r>
            <a:endParaRPr lang="en-US" sz="4500" dirty="0">
              <a:latin typeface="Raleway Bold" pitchFamily="2" charset="-52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D8703787-E13A-4D27-9CEF-F7553A28A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2600751">
            <a:off x="13749446" y="-4607990"/>
            <a:ext cx="10588697" cy="11135341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DD42AC90-73F8-4176-AE67-7DE6F1FFC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690353">
            <a:off x="-7005625" y="-115925"/>
            <a:ext cx="8358343" cy="82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5875"/>
            <a:ext cx="8517863" cy="38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6"/>
              </a:lnSpc>
            </a:pPr>
            <a:r>
              <a:rPr lang="en-US" sz="6324" dirty="0">
                <a:solidFill>
                  <a:srgbClr val="000000"/>
                </a:solidFill>
                <a:latin typeface="Raleway"/>
              </a:rPr>
              <a:t>Модуль "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Начисление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рейтинговой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стипендии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"</a:t>
            </a:r>
          </a:p>
          <a:p>
            <a:pPr>
              <a:lnSpc>
                <a:spcPts val="7716"/>
              </a:lnSpc>
            </a:pPr>
            <a:endParaRPr lang="en-US" sz="6324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1809330"/>
            <a:ext cx="444559" cy="444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3363918"/>
            <a:ext cx="444559" cy="4445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42910" y="1494450"/>
            <a:ext cx="6110206" cy="1074319"/>
            <a:chOff x="0" y="0"/>
            <a:chExt cx="5384045" cy="946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742910" y="3050395"/>
            <a:ext cx="6110206" cy="1074319"/>
            <a:chOff x="0" y="0"/>
            <a:chExt cx="5384045" cy="946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42910" y="4606340"/>
            <a:ext cx="6110206" cy="1074319"/>
            <a:chOff x="0" y="0"/>
            <a:chExt cx="5384045" cy="946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42910" y="6162285"/>
            <a:ext cx="6110206" cy="1074319"/>
            <a:chOff x="0" y="0"/>
            <a:chExt cx="5384045" cy="946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42910" y="7718231"/>
            <a:ext cx="6110206" cy="1074319"/>
            <a:chOff x="0" y="0"/>
            <a:chExt cx="5384045" cy="946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0982">
            <a:off x="326820" y="5246992"/>
            <a:ext cx="6516026" cy="61369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50119" y="8033111"/>
            <a:ext cx="444559" cy="4445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2910" y="1532745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Закончен алгоритм назначения стипендии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2910" y="3088690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Реализован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механизм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скачивания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итоговых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файлов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42910" y="4882760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Добавлена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простая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авторизация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42910" y="6420015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Арендован хостинг, размещен сайт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910" y="797596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Перенос сайта на сервер ИрНИТУ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4939910"/>
            <a:ext cx="444559" cy="4445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6477165"/>
            <a:ext cx="444559" cy="4445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0363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975149" y="6751702"/>
            <a:ext cx="11028184" cy="115975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2069069"/>
            <a:ext cx="177546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Модуль </a:t>
            </a:r>
          </a:p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Регистрация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коллективов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86925" y="6751702"/>
            <a:ext cx="11028184" cy="11597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9">
            <a:extLst>
              <a:ext uri="{FF2B5EF4-FFF2-40B4-BE49-F238E27FC236}">
                <a16:creationId xmlns:a16="http://schemas.microsoft.com/office/drawing/2014/main" id="{5C4A4678-96BD-490E-947C-8CE9909E9109}"/>
              </a:ext>
            </a:extLst>
          </p:cNvPr>
          <p:cNvGrpSpPr/>
          <p:nvPr/>
        </p:nvGrpSpPr>
        <p:grpSpPr>
          <a:xfrm>
            <a:off x="1395108" y="3723058"/>
            <a:ext cx="6553200" cy="1074319"/>
            <a:chOff x="0" y="0"/>
            <a:chExt cx="5384045" cy="946643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89BD6ED-6795-4EB3-8AD2-B702F233DF8F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166522D-7D3A-42C9-AC83-DF024457C199}"/>
              </a:ext>
            </a:extLst>
          </p:cNvPr>
          <p:cNvSpPr/>
          <p:nvPr/>
        </p:nvSpPr>
        <p:spPr>
          <a:xfrm>
            <a:off x="-154" y="-36214"/>
            <a:ext cx="9601200" cy="10287000"/>
          </a:xfrm>
          <a:prstGeom prst="rect">
            <a:avLst/>
          </a:prstGeom>
          <a:solidFill>
            <a:srgbClr val="2B5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529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2B88F-509E-45F8-B856-D95735020342}"/>
              </a:ext>
            </a:extLst>
          </p:cNvPr>
          <p:cNvSpPr txBox="1"/>
          <p:nvPr/>
        </p:nvSpPr>
        <p:spPr>
          <a:xfrm>
            <a:off x="10745529" y="342900"/>
            <a:ext cx="6195167" cy="234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ru-RU" sz="6320" dirty="0">
                <a:latin typeface="Raleway"/>
              </a:rPr>
              <a:t>Результаты анализа модуля</a:t>
            </a:r>
            <a:endParaRPr lang="en-US" sz="6320" dirty="0">
              <a:latin typeface="Raleway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1E68154-7B0B-49AA-A4A2-B51B2822AE9D}"/>
              </a:ext>
            </a:extLst>
          </p:cNvPr>
          <p:cNvGrpSpPr/>
          <p:nvPr/>
        </p:nvGrpSpPr>
        <p:grpSpPr>
          <a:xfrm>
            <a:off x="1340678" y="2111348"/>
            <a:ext cx="6553200" cy="1074319"/>
            <a:chOff x="0" y="0"/>
            <a:chExt cx="5384045" cy="946643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7E629B7-F421-49C8-AEFA-8757DD786BDA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2DEFB4AA-2A5F-47D2-AEBB-4F5CEE61B141}"/>
              </a:ext>
            </a:extLst>
          </p:cNvPr>
          <p:cNvSpPr txBox="1"/>
          <p:nvPr/>
        </p:nvSpPr>
        <p:spPr>
          <a:xfrm>
            <a:off x="1562175" y="241634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Опрошено 25 коллективов </a:t>
            </a:r>
            <a:r>
              <a:rPr lang="ru-RU" sz="2719" dirty="0" err="1">
                <a:solidFill>
                  <a:srgbClr val="000000"/>
                </a:solidFill>
                <a:latin typeface="Open Sans"/>
              </a:rPr>
              <a:t>ИрНИТУ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F79B41B1-A7B7-4EC3-AA7E-D5C5BAC47138}"/>
              </a:ext>
            </a:extLst>
          </p:cNvPr>
          <p:cNvGrpSpPr/>
          <p:nvPr/>
        </p:nvGrpSpPr>
        <p:grpSpPr>
          <a:xfrm>
            <a:off x="1358821" y="3723058"/>
            <a:ext cx="6560457" cy="1074319"/>
            <a:chOff x="0" y="0"/>
            <a:chExt cx="5384045" cy="946643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F7FC54-AE65-47E5-887A-3BE8BDC5508C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86C122EB-28E3-4E75-9B7C-F69179234462}"/>
              </a:ext>
            </a:extLst>
          </p:cNvPr>
          <p:cNvSpPr txBox="1"/>
          <p:nvPr/>
        </p:nvSpPr>
        <p:spPr>
          <a:xfrm>
            <a:off x="1616605" y="3788806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Собрана необходимая для анализа и проектирования документация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58821" y="5407195"/>
            <a:ext cx="6553200" cy="1074319"/>
            <a:chOff x="0" y="0"/>
            <a:chExt cx="5384045" cy="946643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580318" y="5510289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Выявлены внутренние процессы в работе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02BE6083-8E8F-49BE-86DD-5F551B5E140B}"/>
              </a:ext>
            </a:extLst>
          </p:cNvPr>
          <p:cNvGrpSpPr/>
          <p:nvPr/>
        </p:nvGrpSpPr>
        <p:grpSpPr>
          <a:xfrm>
            <a:off x="1340678" y="7091332"/>
            <a:ext cx="6553200" cy="1074319"/>
            <a:chOff x="0" y="0"/>
            <a:chExt cx="5384045" cy="94664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467C4E1-C18A-451E-ADFE-74ABDB3A186B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389247B-A943-49C2-995C-EAD71AB8234A}"/>
              </a:ext>
            </a:extLst>
          </p:cNvPr>
          <p:cNvSpPr txBox="1"/>
          <p:nvPr/>
        </p:nvSpPr>
        <p:spPr>
          <a:xfrm>
            <a:off x="1562175" y="7139110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Учтены индивидуальные потребности пяти направлений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AE5872B-139F-463E-930A-652AE855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4622" y="2436113"/>
            <a:ext cx="444559" cy="444559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6EB2AD61-1B44-4342-BE39-E4A706C3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9" y="4037937"/>
            <a:ext cx="444559" cy="444559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9" y="5759420"/>
            <a:ext cx="444559" cy="444559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D4F08422-7B7B-43D5-A2C8-B3365378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8" y="7406329"/>
            <a:ext cx="444559" cy="444559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877F34C6-AEC7-4F59-939E-9C505F8E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399100">
            <a:off x="7610823" y="4957443"/>
            <a:ext cx="11877200" cy="7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9082" y="0"/>
            <a:ext cx="15449836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270</Words>
  <Application>Microsoft Office PowerPoint</Application>
  <PresentationFormat>Произвольный</PresentationFormat>
  <Paragraphs>77</Paragraphs>
  <Slides>17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Open Sans</vt:lpstr>
      <vt:lpstr>Arial</vt:lpstr>
      <vt:lpstr>Calibri</vt:lpstr>
      <vt:lpstr>Open Sans Extra Bold</vt:lpstr>
      <vt:lpstr>Raleway Bold</vt:lpstr>
      <vt:lpstr>Noto Sans Bold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и Зеленый Абстрактный Узор и Фигуры Программа класса Бланк Образование Презентация</dc:title>
  <cp:lastModifiedBy>Данил Вовиков</cp:lastModifiedBy>
  <cp:revision>16</cp:revision>
  <dcterms:created xsi:type="dcterms:W3CDTF">2006-08-16T00:00:00Z</dcterms:created>
  <dcterms:modified xsi:type="dcterms:W3CDTF">2022-12-13T09:48:28Z</dcterms:modified>
  <dc:identifier>DAFT6Lj1oeQ</dc:identifier>
</cp:coreProperties>
</file>